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  <Override PartName="/ppt/media/media2.mp4" ContentType="video/unknown"/>
  <Override PartName="/ppt/media/media3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正文级别 1</a:t>
            </a:r>
            <a:endParaRPr sz="2800"/>
          </a:p>
          <a:p>
            <a:pPr lvl="1">
              <a:defRPr sz="1800"/>
            </a:pPr>
            <a:r>
              <a:rPr sz="2800"/>
              <a:t>正文级别 2</a:t>
            </a:r>
            <a:endParaRPr sz="2800"/>
          </a:p>
          <a:p>
            <a:pPr lvl="2">
              <a:defRPr sz="1800"/>
            </a:pPr>
            <a:r>
              <a:rPr sz="2800"/>
              <a:t>正文级别 3</a:t>
            </a:r>
            <a:endParaRPr sz="2800"/>
          </a:p>
          <a:p>
            <a:pPr lvl="3">
              <a:defRPr sz="1800"/>
            </a:pPr>
            <a:r>
              <a:rPr sz="2800"/>
              <a:t>正文级别 4</a:t>
            </a:r>
            <a:endParaRPr sz="2800"/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video" Target="../media/media2.mp4"/><Relationship Id="rId5" Type="http://schemas.microsoft.com/office/2007/relationships/media" Target="../media/media2.mp4"/><Relationship Id="rId6" Type="http://schemas.openxmlformats.org/officeDocument/2006/relationships/image" Target="../media/image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video" Target="../media/media3.mp4"/><Relationship Id="rId4" Type="http://schemas.microsoft.com/office/2007/relationships/media" Target="../media/media3.mp4"/><Relationship Id="rId5" Type="http://schemas.openxmlformats.org/officeDocument/2006/relationships/image" Target="../media/image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eveloper.android.com/design/material/index.html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google.com/design/spec/components/text-fields.html" TargetMode="External"/><Relationship Id="rId3" Type="http://schemas.openxmlformats.org/officeDocument/2006/relationships/hyperlink" Target="http://www.google.com/design/spec/patterns/errors.html" TargetMode="External"/><Relationship Id="rId4" Type="http://schemas.openxmlformats.org/officeDocument/2006/relationships/hyperlink" Target="http://www.google.com/design/spec/style/color.html" TargetMode="External"/><Relationship Id="rId5" Type="http://schemas.openxmlformats.org/officeDocument/2006/relationships/image" Target="../media/image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Material Design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927100" y="63754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扔物线</a:t>
            </a:r>
          </a:p>
        </p:txBody>
      </p:sp>
      <p:sp>
        <p:nvSpPr>
          <p:cNvPr id="34" name="Shape 34"/>
          <p:cNvSpPr/>
          <p:nvPr/>
        </p:nvSpPr>
        <p:spPr>
          <a:xfrm>
            <a:off x="3328669" y="4997449"/>
            <a:ext cx="63474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在 Flipboard 上的实现</a:t>
            </a:r>
          </a:p>
        </p:txBody>
      </p:sp>
      <p:pic>
        <p:nvPicPr>
          <p:cNvPr id="35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7634" y="6381340"/>
            <a:ext cx="472828" cy="47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API 已提供支持</a:t>
            </a:r>
            <a:br>
              <a:rPr sz="3600"/>
            </a:br>
            <a:r>
              <a:rPr sz="2600"/>
              <a:t>ActionBar 、 </a:t>
            </a:r>
            <a:r>
              <a:rPr sz="2600">
                <a:solidFill>
                  <a:srgbClr val="000000">
                    <a:alpha val="0"/>
                  </a:srgbClr>
                </a:solidFill>
              </a:rPr>
              <a:t>Ripple Effect</a:t>
            </a:r>
            <a:r>
              <a:rPr sz="2600"/>
              <a:t> 、 Activity Transition 等</a:t>
            </a:r>
            <a:endParaRPr sz="2600"/>
          </a:p>
          <a:p>
            <a:pPr lvl="0">
              <a:defRPr sz="1800"/>
            </a:pPr>
            <a:r>
              <a:rPr sz="3600"/>
              <a:t>API 只提供开放性支持</a:t>
            </a:r>
            <a:br>
              <a:rPr sz="3600"/>
            </a:br>
            <a:r>
              <a:rPr sz="2600"/>
              <a:t>Toolbar 、 Navigation Drawer 等</a:t>
            </a:r>
            <a:endParaRPr sz="2600"/>
          </a:p>
          <a:p>
            <a:pPr lvl="0">
              <a:defRPr sz="1800"/>
            </a:pPr>
            <a:r>
              <a:rPr sz="3600"/>
              <a:t>API 未提供支持</a:t>
            </a:r>
            <a:br>
              <a:rPr sz="3600"/>
            </a:br>
            <a:r>
              <a:rPr sz="2600"/>
              <a:t>EditText 、 Dialog 、 Floating Action Button 等</a:t>
            </a:r>
          </a:p>
        </p:txBody>
      </p:sp>
      <p:pic>
        <p:nvPicPr>
          <p:cNvPr id="74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3365500" y="3975100"/>
            <a:ext cx="199842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Ripple Effect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API 已提供支持</a:t>
            </a:r>
            <a:br>
              <a:rPr sz="3600"/>
            </a:br>
            <a:r>
              <a:rPr sz="2600"/>
              <a:t>ActionBar 、 </a:t>
            </a:r>
            <a:r>
              <a:rPr sz="2600">
                <a:solidFill>
                  <a:srgbClr val="000000">
                    <a:alpha val="0"/>
                  </a:srgbClr>
                </a:solidFill>
              </a:rPr>
              <a:t>Ripple Effect</a:t>
            </a:r>
            <a:r>
              <a:rPr sz="2600"/>
              <a:t> 、 Activity Transition 等</a:t>
            </a:r>
            <a:endParaRPr sz="2600"/>
          </a:p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只提供开放性支持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15000"/>
                  </a:srgbClr>
                </a:solidFill>
              </a:rPr>
              <a:t>Toolbar 、 Navigation Drawer 等</a:t>
            </a:r>
            <a:endParaRPr sz="2600">
              <a:solidFill>
                <a:srgbClr val="000000">
                  <a:alpha val="15000"/>
                </a:srgbClr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未提供支持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15000"/>
                  </a:srgbClr>
                </a:solidFill>
              </a:rPr>
              <a:t>EditText 、 Dialog 、 Floating Action Button 等</a:t>
            </a:r>
          </a:p>
        </p:txBody>
      </p:sp>
      <p:pic>
        <p:nvPicPr>
          <p:cNvPr id="79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3365500" y="3975100"/>
            <a:ext cx="199842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Ripple Effect</a:t>
            </a:r>
          </a:p>
        </p:txBody>
      </p:sp>
    </p:spTree>
  </p:cSld>
  <p:clrMapOvr>
    <a:masterClrMapping/>
  </p:clrMapOvr>
  <p:transition spd="med" advClick="0" advTm="0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API 已提供支持</a:t>
            </a:r>
            <a:br>
              <a:rPr sz="3600"/>
            </a:br>
            <a:r>
              <a:rPr sz="2600"/>
              <a:t>ActionBar </a:t>
            </a:r>
            <a:r>
              <a:rPr sz="2600"/>
              <a:t>、 </a:t>
            </a:r>
            <a:r>
              <a:rPr sz="2600">
                <a:solidFill>
                  <a:srgbClr val="000000">
                    <a:alpha val="0"/>
                  </a:srgbClr>
                </a:solidFill>
              </a:rPr>
              <a:t>Ripple Effect</a:t>
            </a:r>
            <a:r>
              <a:rPr sz="2600"/>
              <a:t> 、 Activity Transition 等</a:t>
            </a:r>
            <a:endParaRPr sz="2600"/>
          </a:p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只提供开放性支持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15000"/>
                  </a:srgbClr>
                </a:solidFill>
              </a:rPr>
              <a:t>Toolbar 、 Navigation Drawer 等</a:t>
            </a:r>
            <a:endParaRPr sz="2600">
              <a:solidFill>
                <a:srgbClr val="000000">
                  <a:alpha val="15000"/>
                </a:srgbClr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未提供支持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15000"/>
                  </a:srgbClr>
                </a:solidFill>
              </a:rPr>
              <a:t>EditText 、 Dialog 、 Floating Action Button 等</a:t>
            </a:r>
          </a:p>
        </p:txBody>
      </p:sp>
      <p:pic>
        <p:nvPicPr>
          <p:cNvPr id="84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3365500" y="3975100"/>
            <a:ext cx="199842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600"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2600"/>
                </a:solidFill>
              </a:rPr>
              <a:t>Ripple Effect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Ripple Effect</a:t>
            </a:r>
          </a:p>
        </p:txBody>
      </p:sp>
      <p:pic>
        <p:nvPicPr>
          <p:cNvPr id="88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Ripple.mp4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39157" y="2633721"/>
            <a:ext cx="7613398" cy="6238758"/>
          </a:xfrm>
          <a:prstGeom prst="rect">
            <a:avLst/>
          </a:prstGeom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xi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</p:childTnLst>
        </p:cTn>
      </p:par>
    </p:tnLst>
    <p:bldLst>
      <p:bldP build="whole" bldLvl="1" animBg="1" rev="0" advAuto="0" spid="8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Ripple Effect</a:t>
            </a:r>
          </a:p>
        </p:txBody>
      </p:sp>
      <p:pic>
        <p:nvPicPr>
          <p:cNvPr id="92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通读相关 API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Ripple Effect</a:t>
            </a:r>
          </a:p>
        </p:txBody>
      </p:sp>
      <p:pic>
        <p:nvPicPr>
          <p:cNvPr id="96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通读相关 API</a:t>
            </a:r>
            <a:endParaRPr sz="3600"/>
          </a:p>
          <a:p>
            <a:pPr lvl="0">
              <a:defRPr sz="1800"/>
            </a:pPr>
            <a:r>
              <a:rPr sz="3600"/>
              <a:t>集成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已提供支持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15000"/>
                  </a:srgbClr>
                </a:solidFill>
              </a:rPr>
              <a:t>ActionBar 、 </a:t>
            </a:r>
            <a:r>
              <a:rPr sz="2600">
                <a:solidFill>
                  <a:srgbClr val="000000">
                    <a:alpha val="0"/>
                  </a:srgbClr>
                </a:solidFill>
              </a:rPr>
              <a:t>Ripple Effect</a:t>
            </a:r>
            <a:r>
              <a:rPr sz="2600">
                <a:solidFill>
                  <a:srgbClr val="000000">
                    <a:alpha val="15000"/>
                  </a:srgbClr>
                </a:solidFill>
              </a:rPr>
              <a:t> 、 Activity Transition 等</a:t>
            </a:r>
            <a:endParaRPr sz="2600">
              <a:solidFill>
                <a:srgbClr val="000000">
                  <a:alpha val="15000"/>
                </a:srgbClr>
              </a:solidFill>
            </a:endParaRPr>
          </a:p>
          <a:p>
            <a:pPr lvl="0">
              <a:defRPr sz="1800"/>
            </a:pPr>
            <a:r>
              <a:rPr sz="3600"/>
              <a:t>API 只提供开放性支持</a:t>
            </a:r>
            <a:br>
              <a:rPr sz="3600"/>
            </a:br>
            <a:r>
              <a:rPr sz="2600"/>
              <a:t>Toolbar 、 Navigation Drawer 等</a:t>
            </a:r>
            <a:endParaRPr sz="2600"/>
          </a:p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未提供支持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15000"/>
                  </a:srgbClr>
                </a:solidFill>
              </a:rPr>
              <a:t>EditText 、 Dialog 、 Floating Action Button 等</a:t>
            </a:r>
          </a:p>
        </p:txBody>
      </p:sp>
      <p:pic>
        <p:nvPicPr>
          <p:cNvPr id="101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3352800" y="3975992"/>
            <a:ext cx="21810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 defTabSz="426466">
              <a:spcBef>
                <a:spcPts val="3000"/>
              </a:spcBef>
              <a:defRPr sz="2628">
                <a:solidFill>
                  <a:srgbClr val="000000">
                    <a:alpha val="15000"/>
                  </a:srgbClr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28">
                <a:solidFill>
                  <a:srgbClr val="000000">
                    <a:alpha val="15000"/>
                  </a:srgbClr>
                </a:solidFill>
              </a:rPr>
              <a:t>Ripple Effect</a:t>
            </a:r>
          </a:p>
        </p:txBody>
      </p:sp>
    </p:spTree>
  </p:cSld>
  <p:clrMapOvr>
    <a:masterClrMapping/>
  </p:clrMapOvr>
  <p:transition spd="med" advClick="0" advTm="0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已提供支持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15000"/>
                  </a:srgbClr>
                </a:solidFill>
              </a:rPr>
              <a:t>ActionBar 、 </a:t>
            </a:r>
            <a:r>
              <a:rPr sz="2600">
                <a:solidFill>
                  <a:srgbClr val="000000">
                    <a:alpha val="0"/>
                  </a:srgbClr>
                </a:solidFill>
              </a:rPr>
              <a:t>Ripple Effect</a:t>
            </a:r>
            <a:r>
              <a:rPr sz="2600">
                <a:solidFill>
                  <a:srgbClr val="000000">
                    <a:alpha val="15000"/>
                  </a:srgbClr>
                </a:solidFill>
              </a:rPr>
              <a:t> 、 Activity Transition 等</a:t>
            </a:r>
            <a:endParaRPr sz="2600">
              <a:solidFill>
                <a:srgbClr val="000000">
                  <a:alpha val="15000"/>
                </a:srgbClr>
              </a:solidFill>
            </a:endParaRPr>
          </a:p>
          <a:p>
            <a:pPr lvl="0">
              <a:defRPr sz="1800"/>
            </a:pPr>
            <a:r>
              <a:rPr sz="3600"/>
              <a:t>API 只提供开放性支持</a:t>
            </a:r>
            <a:br>
              <a:rPr sz="3600"/>
            </a:br>
            <a:r>
              <a:rPr sz="2600">
                <a:solidFill>
                  <a:srgbClr val="FF2600"/>
                </a:solidFill>
              </a:rPr>
              <a:t>Toolbar</a:t>
            </a:r>
            <a:r>
              <a:rPr sz="2600"/>
              <a:t> 、 Navigation Drawer 等</a:t>
            </a:r>
            <a:endParaRPr sz="2600"/>
          </a:p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未提供支持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15000"/>
                  </a:srgbClr>
                </a:solidFill>
              </a:rPr>
              <a:t>EditText 、 Dialog 、 Floating Action Button 等</a:t>
            </a:r>
          </a:p>
        </p:txBody>
      </p:sp>
      <p:pic>
        <p:nvPicPr>
          <p:cNvPr id="106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3352800" y="3975992"/>
            <a:ext cx="218102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 defTabSz="426466">
              <a:spcBef>
                <a:spcPts val="3000"/>
              </a:spcBef>
              <a:defRPr sz="2628">
                <a:solidFill>
                  <a:srgbClr val="000000">
                    <a:alpha val="15000"/>
                  </a:srgbClr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28">
                <a:solidFill>
                  <a:srgbClr val="000000">
                    <a:alpha val="15000"/>
                  </a:srgbClr>
                </a:solidFill>
              </a:rPr>
              <a:t>Ripple Effect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Toolbar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/>
          </a:p>
        </p:txBody>
      </p:sp>
      <p:pic>
        <p:nvPicPr>
          <p:cNvPr id="111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Screenshot_2015-04-19-18-07-03~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32" y="3434801"/>
            <a:ext cx="9614709" cy="1379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15-4-19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983654" y="5428054"/>
            <a:ext cx="9620464" cy="1451978"/>
          </a:xfrm>
          <a:prstGeom prst="rect">
            <a:avLst/>
          </a:prstGeom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xi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xit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113"/>
                </p:tgtEl>
              </p:cMediaNode>
            </p:video>
          </p:childTnLst>
        </p:cTn>
      </p:par>
    </p:tnLst>
    <p:bldLst>
      <p:bldP build="whole" bldLvl="1" animBg="1" rev="0" advAuto="0" spid="112" grpId="3"/>
      <p:bldP build="whole" bldLvl="1" animBg="1" rev="0" advAuto="0" spid="113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Toolbar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通读相关 API</a:t>
            </a:r>
          </a:p>
        </p:txBody>
      </p:sp>
      <p:pic>
        <p:nvPicPr>
          <p:cNvPr id="117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准备</a:t>
            </a:r>
          </a:p>
        </p:txBody>
      </p:sp>
      <p:pic>
        <p:nvPicPr>
          <p:cNvPr id="38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Toolbar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通读相关 API</a:t>
            </a:r>
            <a:endParaRPr sz="3600"/>
          </a:p>
          <a:p>
            <a:pPr lvl="0">
              <a:defRPr sz="1800"/>
            </a:pPr>
            <a:r>
              <a:rPr sz="3600"/>
              <a:t>利用已有 API 实现 Flipboard 的专用 Toolbar</a:t>
            </a:r>
          </a:p>
        </p:txBody>
      </p:sp>
      <p:pic>
        <p:nvPicPr>
          <p:cNvPr id="121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3000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专用 Toolbar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/>
          </a:p>
        </p:txBody>
      </p:sp>
      <p:pic>
        <p:nvPicPr>
          <p:cNvPr id="125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0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专用 Toolbar</a:t>
            </a:r>
          </a:p>
        </p:txBody>
      </p:sp>
      <p:pic>
        <p:nvPicPr>
          <p:cNvPr id="128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952500" y="3346450"/>
            <a:ext cx="110998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 sz="1800"/>
            </a:pP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r>
              <a:rPr sz="2200">
                <a:latin typeface="Menlo"/>
                <a:ea typeface="Menlo"/>
                <a:cs typeface="Menlo"/>
                <a:sym typeface="Menlo"/>
              </a:rPr>
              <a:t>    </a:t>
            </a: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r>
              <a:rPr sz="2200">
                <a:latin typeface="Menlo"/>
                <a:ea typeface="Menlo"/>
                <a:cs typeface="Menlo"/>
                <a:sym typeface="Menlo"/>
              </a:rPr>
              <a:t>    </a:t>
            </a: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b="1" sz="2200">
              <a:latin typeface="Menlo"/>
              <a:ea typeface="Menlo"/>
              <a:cs typeface="Menlo"/>
              <a:sym typeface="Menlo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52500" y="4667249"/>
            <a:ext cx="28251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/>
            </a:pPr>
            <a:r>
              <a:rPr sz="2200"/>
              <a:t>}</a:t>
            </a:r>
          </a:p>
        </p:txBody>
      </p:sp>
      <p:sp>
        <p:nvSpPr>
          <p:cNvPr id="131" name="Shape 131"/>
          <p:cNvSpPr/>
          <p:nvPr/>
        </p:nvSpPr>
        <p:spPr>
          <a:xfrm>
            <a:off x="1638300" y="3981449"/>
            <a:ext cx="61893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>
                    <a:alpha val="8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8000"/>
                  </a:srgbClr>
                </a:solidFill>
              </a:rPr>
              <a:t>...</a:t>
            </a:r>
          </a:p>
        </p:txBody>
      </p:sp>
      <p:sp>
        <p:nvSpPr>
          <p:cNvPr id="132" name="Shape 132"/>
          <p:cNvSpPr/>
          <p:nvPr/>
        </p:nvSpPr>
        <p:spPr>
          <a:xfrm>
            <a:off x="1638300" y="3981449"/>
            <a:ext cx="61893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>
                    <a:alpha val="7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7000"/>
                  </a:srgbClr>
                </a:solidFill>
              </a:rPr>
              <a:t>...</a:t>
            </a:r>
          </a:p>
        </p:txBody>
      </p:sp>
      <p:sp>
        <p:nvSpPr>
          <p:cNvPr id="133" name="Shape 133"/>
          <p:cNvSpPr/>
          <p:nvPr/>
        </p:nvSpPr>
        <p:spPr>
          <a:xfrm>
            <a:off x="952500" y="3346449"/>
            <a:ext cx="684282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public class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FLToolbar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extends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Toolbar {</a:t>
            </a:r>
          </a:p>
        </p:txBody>
      </p:sp>
    </p:spTree>
  </p:cSld>
  <p:clrMapOvr>
    <a:masterClrMapping/>
  </p:clrMapOvr>
  <p:transition spd="med" advClick="0" advTm="5000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专用 Toolbar</a:t>
            </a:r>
          </a:p>
        </p:txBody>
      </p:sp>
      <p:pic>
        <p:nvPicPr>
          <p:cNvPr id="136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952500" y="3346450"/>
            <a:ext cx="11099801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 sz="1800"/>
            </a:pP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r>
              <a:rPr sz="2200">
                <a:latin typeface="Menlo"/>
                <a:ea typeface="Menlo"/>
                <a:cs typeface="Menlo"/>
                <a:sym typeface="Menlo"/>
              </a:rPr>
              <a:t>    </a:t>
            </a: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r>
              <a:rPr sz="2200">
                <a:latin typeface="Menlo"/>
                <a:ea typeface="Menlo"/>
                <a:cs typeface="Menlo"/>
                <a:sym typeface="Menlo"/>
              </a:rPr>
              <a:t>    </a:t>
            </a: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r>
              <a:rPr sz="22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// Possible subviews</a:t>
            </a:r>
            <a:b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    private </a:t>
            </a:r>
            <a:r>
              <a:rPr b="1" sz="2200">
                <a:latin typeface="Menlo"/>
                <a:ea typeface="Menlo"/>
                <a:cs typeface="Menlo"/>
                <a:sym typeface="Menlo"/>
              </a:rPr>
              <a:t>FollowButton </a:t>
            </a:r>
            <a:r>
              <a:rPr b="1" sz="22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followButtonView</a:t>
            </a:r>
            <a:r>
              <a:rPr b="1" sz="22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b="1" sz="2200">
                <a:latin typeface="Menlo"/>
                <a:ea typeface="Menlo"/>
                <a:cs typeface="Menlo"/>
                <a:sym typeface="Menlo"/>
              </a:rPr>
            </a:br>
            <a:r>
              <a:rPr b="1" sz="22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private </a:t>
            </a:r>
            <a:r>
              <a:rPr b="1" sz="2200">
                <a:latin typeface="Menlo"/>
                <a:ea typeface="Menlo"/>
                <a:cs typeface="Menlo"/>
                <a:sym typeface="Menlo"/>
              </a:rPr>
              <a:t>Spinner </a:t>
            </a:r>
            <a:r>
              <a:rPr b="1" sz="22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spinnerView</a:t>
            </a:r>
            <a:r>
              <a:rPr b="1" sz="22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b="1" sz="2200">
                <a:latin typeface="Menlo"/>
                <a:ea typeface="Menlo"/>
                <a:cs typeface="Menlo"/>
                <a:sym typeface="Menlo"/>
              </a:rPr>
            </a:br>
            <a:r>
              <a:rPr b="1" sz="22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private </a:t>
            </a:r>
            <a:r>
              <a:rPr b="1" sz="2200">
                <a:latin typeface="Menlo"/>
                <a:ea typeface="Menlo"/>
                <a:cs typeface="Menlo"/>
                <a:sym typeface="Menlo"/>
              </a:rPr>
              <a:t>FLTextView </a:t>
            </a:r>
            <a:r>
              <a:rPr b="1" sz="22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titleView</a:t>
            </a:r>
            <a:r>
              <a:rPr b="1" sz="22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b="1" sz="2200">
                <a:latin typeface="Menlo"/>
                <a:ea typeface="Menlo"/>
                <a:cs typeface="Menlo"/>
                <a:sym typeface="Menlo"/>
              </a:rPr>
            </a:br>
            <a:r>
              <a:rPr b="1" sz="22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private </a:t>
            </a:r>
            <a:r>
              <a:rPr b="1" sz="2200">
                <a:latin typeface="Menlo"/>
                <a:ea typeface="Menlo"/>
                <a:cs typeface="Menlo"/>
                <a:sym typeface="Menlo"/>
              </a:rPr>
              <a:t>FLBusyView </a:t>
            </a:r>
            <a:r>
              <a:rPr b="1" sz="22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loadingIndicatorView</a:t>
            </a:r>
            <a:r>
              <a:rPr b="1" sz="2200">
                <a:latin typeface="Menlo"/>
                <a:ea typeface="Menlo"/>
                <a:cs typeface="Menlo"/>
                <a:sym typeface="Menlo"/>
              </a:rPr>
              <a:t>;</a:t>
            </a:r>
            <a:endParaRPr b="1"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r>
              <a:rPr b="1" sz="2200">
                <a:latin typeface="Menlo"/>
                <a:ea typeface="Menlo"/>
                <a:cs typeface="Menlo"/>
                <a:sym typeface="Menlo"/>
              </a:rPr>
              <a:t>    </a:t>
            </a:r>
            <a:endParaRPr b="1"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r>
              <a:rPr b="1" sz="2200">
                <a:latin typeface="Menlo"/>
                <a:ea typeface="Menlo"/>
                <a:cs typeface="Menlo"/>
                <a:sym typeface="Menlo"/>
              </a:rPr>
              <a:t>    </a:t>
            </a:r>
            <a:endParaRPr b="1" sz="2200">
              <a:latin typeface="Menlo"/>
              <a:ea typeface="Menlo"/>
              <a:cs typeface="Menlo"/>
              <a:sym typeface="Menlo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952500" y="7156449"/>
            <a:ext cx="28251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15000"/>
                  </a:srgbClr>
                </a:solidFill>
              </a:rPr>
              <a:t>}</a:t>
            </a:r>
          </a:p>
        </p:txBody>
      </p:sp>
      <p:sp>
        <p:nvSpPr>
          <p:cNvPr id="139" name="Shape 139"/>
          <p:cNvSpPr/>
          <p:nvPr/>
        </p:nvSpPr>
        <p:spPr>
          <a:xfrm>
            <a:off x="1638300" y="3981449"/>
            <a:ext cx="61893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15000"/>
                  </a:srgbClr>
                </a:solidFill>
              </a:rPr>
              <a:t>...</a:t>
            </a:r>
          </a:p>
        </p:txBody>
      </p:sp>
      <p:sp>
        <p:nvSpPr>
          <p:cNvPr id="140" name="Shape 140"/>
          <p:cNvSpPr/>
          <p:nvPr/>
        </p:nvSpPr>
        <p:spPr>
          <a:xfrm>
            <a:off x="1638300" y="6508749"/>
            <a:ext cx="61893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15000"/>
                  </a:srgbClr>
                </a:solidFill>
              </a:rPr>
              <a:t>...</a:t>
            </a:r>
          </a:p>
        </p:txBody>
      </p:sp>
      <p:sp>
        <p:nvSpPr>
          <p:cNvPr id="141" name="Shape 141"/>
          <p:cNvSpPr/>
          <p:nvPr/>
        </p:nvSpPr>
        <p:spPr>
          <a:xfrm>
            <a:off x="952500" y="3346449"/>
            <a:ext cx="684282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r>
              <a:rPr b="1"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public class </a:t>
            </a:r>
            <a:r>
              <a:rPr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FLToolbar </a:t>
            </a:r>
            <a:r>
              <a:rPr b="1"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extends </a:t>
            </a:r>
            <a:r>
              <a:rPr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Toolbar {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Toolbar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通读相关 API</a:t>
            </a:r>
            <a:endParaRPr sz="3600"/>
          </a:p>
          <a:p>
            <a:pPr lvl="0">
              <a:defRPr sz="1800"/>
            </a:pPr>
            <a:r>
              <a:rPr sz="3600"/>
              <a:t>利用已有 API 实现 Flipboard 的</a:t>
            </a:r>
          </a:p>
        </p:txBody>
      </p:sp>
      <p:pic>
        <p:nvPicPr>
          <p:cNvPr id="145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7796212" y="4526334"/>
            <a:ext cx="2586535" cy="700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专用 Toolbar</a:t>
            </a:r>
          </a:p>
        </p:txBody>
      </p:sp>
    </p:spTree>
  </p:cSld>
  <p:clrMapOvr>
    <a:masterClrMapping/>
  </p:clrMapOvr>
  <p:transition spd="med" advClick="0" advTm="2000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Toolbar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通读相关 API</a:t>
            </a:r>
            <a:endParaRPr sz="3600"/>
          </a:p>
          <a:p>
            <a:pPr lvl="0">
              <a:defRPr sz="1800"/>
            </a:pPr>
            <a:r>
              <a:rPr sz="3600"/>
              <a:t>利用已有 API 实现 Flipboard 的</a:t>
            </a:r>
            <a:endParaRPr sz="3600"/>
          </a:p>
          <a:p>
            <a:pPr lvl="0">
              <a:defRPr sz="1800"/>
            </a:pPr>
            <a:r>
              <a:rPr sz="3600"/>
              <a:t>集成</a:t>
            </a:r>
          </a:p>
        </p:txBody>
      </p:sp>
      <p:pic>
        <p:nvPicPr>
          <p:cNvPr id="150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7796212" y="4526334"/>
            <a:ext cx="2586535" cy="700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专用 Toolbar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已提供支持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15000"/>
                  </a:srgbClr>
                </a:solidFill>
              </a:rPr>
              <a:t>ActionBar 、 Ripple Effect 、 Activity Transition 等</a:t>
            </a:r>
            <a:endParaRPr sz="2600">
              <a:solidFill>
                <a:srgbClr val="000000">
                  <a:alpha val="15000"/>
                </a:srgbClr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只提供开放性支持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0"/>
                  </a:srgbClr>
                </a:solidFill>
              </a:rPr>
              <a:t>Toolbar</a:t>
            </a:r>
            <a:r>
              <a:rPr sz="2600">
                <a:solidFill>
                  <a:srgbClr val="000000">
                    <a:alpha val="15000"/>
                  </a:srgbClr>
                </a:solidFill>
              </a:rPr>
              <a:t> 、 Navigation Drawer 等</a:t>
            </a:r>
            <a:endParaRPr sz="2600">
              <a:solidFill>
                <a:srgbClr val="000000">
                  <a:alpha val="15000"/>
                </a:srgbClr>
              </a:solidFill>
            </a:endParaRPr>
          </a:p>
          <a:p>
            <a:pPr lvl="0">
              <a:defRPr sz="1800"/>
            </a:pPr>
            <a:r>
              <a:rPr sz="3600"/>
              <a:t>API 未提供支持</a:t>
            </a:r>
            <a:br>
              <a:rPr sz="3600"/>
            </a:br>
            <a:r>
              <a:rPr sz="2600"/>
              <a:t>EditText 、 Dialog 、 Floating Action Button 等</a:t>
            </a:r>
          </a:p>
        </p:txBody>
      </p:sp>
      <p:pic>
        <p:nvPicPr>
          <p:cNvPr id="155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1390370" y="5486400"/>
            <a:ext cx="1377766" cy="4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ts val="4200"/>
              </a:spcBef>
              <a:defRPr sz="2600">
                <a:solidFill>
                  <a:srgbClr val="000000">
                    <a:alpha val="15000"/>
                  </a:srgbClr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000000">
                    <a:alpha val="15000"/>
                  </a:srgbClr>
                </a:solidFill>
              </a:rPr>
              <a:t>Toolbar</a:t>
            </a:r>
          </a:p>
        </p:txBody>
      </p:sp>
    </p:spTree>
  </p:cSld>
  <p:clrMapOvr>
    <a:masterClrMapping/>
  </p:clrMapOvr>
  <p:transition spd="med" advClick="0" advTm="0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已提供支持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15000"/>
                  </a:srgbClr>
                </a:solidFill>
              </a:rPr>
              <a:t>ActionBar 、 Ripple Effect 、 Activity Transition 等</a:t>
            </a:r>
            <a:endParaRPr sz="2600">
              <a:solidFill>
                <a:srgbClr val="000000">
                  <a:alpha val="15000"/>
                </a:srgbClr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000000">
                    <a:alpha val="15000"/>
                  </a:srgbClr>
                </a:solidFill>
              </a:rPr>
              <a:t>API 只提供开放性支持</a:t>
            </a:r>
            <a:br>
              <a:rPr sz="3600">
                <a:solidFill>
                  <a:srgbClr val="000000">
                    <a:alpha val="15000"/>
                  </a:srgbClr>
                </a:solidFill>
              </a:rPr>
            </a:br>
            <a:r>
              <a:rPr sz="2600">
                <a:solidFill>
                  <a:srgbClr val="000000">
                    <a:alpha val="0"/>
                  </a:srgbClr>
                </a:solidFill>
              </a:rPr>
              <a:t>Toolbar</a:t>
            </a:r>
            <a:r>
              <a:rPr sz="2600">
                <a:solidFill>
                  <a:srgbClr val="000000">
                    <a:alpha val="15000"/>
                  </a:srgbClr>
                </a:solidFill>
              </a:rPr>
              <a:t> 、 Navigation Drawer 等</a:t>
            </a:r>
            <a:endParaRPr sz="2600">
              <a:solidFill>
                <a:srgbClr val="000000">
                  <a:alpha val="15000"/>
                </a:srgbClr>
              </a:solidFill>
            </a:endParaRPr>
          </a:p>
          <a:p>
            <a:pPr lvl="0">
              <a:defRPr sz="1800"/>
            </a:pPr>
            <a:r>
              <a:rPr sz="3600"/>
              <a:t>API 未提供支持</a:t>
            </a:r>
            <a:br>
              <a:rPr sz="3600"/>
            </a:br>
            <a:r>
              <a:rPr sz="2600">
                <a:solidFill>
                  <a:srgbClr val="FF2600"/>
                </a:solidFill>
              </a:rPr>
              <a:t>EditText</a:t>
            </a:r>
            <a:r>
              <a:rPr sz="2600"/>
              <a:t> 、 Dialog 、 Floating Action Button 等</a:t>
            </a:r>
          </a:p>
        </p:txBody>
      </p:sp>
      <p:pic>
        <p:nvPicPr>
          <p:cNvPr id="160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1390370" y="5486400"/>
            <a:ext cx="1377766" cy="4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ts val="4200"/>
              </a:spcBef>
              <a:defRPr sz="2600">
                <a:solidFill>
                  <a:srgbClr val="000000">
                    <a:alpha val="15000"/>
                  </a:srgbClr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000000">
                    <a:alpha val="15000"/>
                  </a:srgbClr>
                </a:solidFill>
              </a:rPr>
              <a:t>Toolbar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EditText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>
                <a:solidFill>
                  <a:srgbClr val="000000">
                    <a:alpha val="15000"/>
                  </a:srgbClr>
                </a:solidFill>
              </a:defRPr>
            </a:pPr>
          </a:p>
        </p:txBody>
      </p:sp>
      <p:pic>
        <p:nvPicPr>
          <p:cNvPr id="165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EditText.mp4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13131" y="3061004"/>
            <a:ext cx="7592004" cy="6186078"/>
          </a:xfrm>
          <a:prstGeom prst="rect">
            <a:avLst/>
          </a:prstGeom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xi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  <p:bldLst>
      <p:bldP build="whole" bldLvl="1" animBg="1" rev="0" advAuto="0" spid="166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EditText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API？</a:t>
            </a:r>
          </a:p>
        </p:txBody>
      </p:sp>
      <p:pic>
        <p:nvPicPr>
          <p:cNvPr id="170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2000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准备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 marL="0" indent="0">
              <a:buSzTx/>
              <a:buNone/>
              <a:defRPr sz="1800"/>
            </a:pPr>
            <a:r>
              <a:rPr sz="3600"/>
              <a:t>了解最新 API</a:t>
            </a:r>
            <a:br>
              <a:rPr sz="3600"/>
            </a:br>
            <a:r>
              <a:rPr i="1" sz="2600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http://developer.android.com/design/material/index.html</a:t>
            </a:r>
            <a:br>
              <a:rPr sz="3600"/>
            </a:br>
            <a:br>
              <a:rPr sz="3600"/>
            </a:br>
          </a:p>
        </p:txBody>
      </p:sp>
      <p:pic>
        <p:nvPicPr>
          <p:cNvPr id="42" name="fl_app_ic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屏幕快照 2015-04-21 15.54.3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175" y="4724548"/>
            <a:ext cx="7884301" cy="4202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EditText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>
            <a:lvl1pPr>
              <a:defRPr strike="sngStrike"/>
            </a:lvl1pPr>
          </a:lstStyle>
          <a:p>
            <a:pPr lvl="0">
              <a:defRPr strike="noStrike" sz="1800"/>
            </a:pPr>
            <a:r>
              <a:rPr strike="sngStrike" sz="3600"/>
              <a:t>API？</a:t>
            </a:r>
          </a:p>
        </p:txBody>
      </p:sp>
      <p:pic>
        <p:nvPicPr>
          <p:cNvPr id="174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EditText</a:t>
            </a: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研读 Google Material Design Spec 中的</a:t>
            </a:r>
            <a:endParaRPr sz="3600"/>
          </a:p>
        </p:txBody>
      </p:sp>
      <p:pic>
        <p:nvPicPr>
          <p:cNvPr id="178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9493250" y="346125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相关细则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Text Fields</a:t>
            </a:r>
            <a:br>
              <a:rPr sz="3600"/>
            </a:br>
            <a:r>
              <a:rPr i="1" sz="2800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http://www.google.com/design/spec/components/text-fields.html</a:t>
            </a:r>
            <a:endParaRPr sz="3600"/>
          </a:p>
          <a:p>
            <a:pPr lvl="0">
              <a:defRPr sz="1800"/>
            </a:pPr>
            <a:r>
              <a:rPr sz="3600"/>
              <a:t>Errors</a:t>
            </a:r>
            <a:br>
              <a:rPr sz="3600"/>
            </a:br>
            <a:r>
              <a:rPr i="1" sz="2800">
                <a:solidFill>
                  <a:srgbClr val="0433FF"/>
                </a:solidFill>
                <a:hlinkClick r:id="rId3" invalidUrl="" action="" tgtFrame="" tooltip="" history="1" highlightClick="0" endSnd="0"/>
              </a:rPr>
              <a:t>http://www.google.com/design/spec/patterns/errors.html</a:t>
            </a:r>
            <a:endParaRPr sz="3600"/>
          </a:p>
          <a:p>
            <a:pPr lvl="0">
              <a:defRPr sz="1800"/>
            </a:pPr>
            <a:r>
              <a:rPr sz="3600"/>
              <a:t>Color</a:t>
            </a:r>
            <a:br>
              <a:rPr sz="3600"/>
            </a:br>
            <a:r>
              <a:rPr i="1" sz="2800">
                <a:solidFill>
                  <a:srgbClr val="0433FF"/>
                </a:solidFill>
                <a:hlinkClick r:id="rId4" invalidUrl="" action="" tgtFrame="" tooltip="" history="1" highlightClick="0" endSnd="0"/>
              </a:rPr>
              <a:t>http://www.google.com/design/spec/style/color.html</a:t>
            </a:r>
          </a:p>
        </p:txBody>
      </p:sp>
      <p:pic>
        <p:nvPicPr>
          <p:cNvPr id="182" name="fl_app_icon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6306740" y="967739"/>
            <a:ext cx="4695082" cy="1112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相关细则</a:t>
            </a:r>
          </a:p>
        </p:txBody>
      </p:sp>
      <p:sp>
        <p:nvSpPr>
          <p:cNvPr id="184" name="Shape 184"/>
          <p:cNvSpPr/>
          <p:nvPr>
            <p:ph type="title"/>
          </p:nvPr>
        </p:nvSpPr>
        <p:spPr>
          <a:xfrm>
            <a:off x="952500" y="444500"/>
            <a:ext cx="7310984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EditText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6306740" y="967739"/>
            <a:ext cx="4695082" cy="1112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相关细则</a:t>
            </a:r>
          </a:p>
        </p:txBody>
      </p:sp>
      <p:sp>
        <p:nvSpPr>
          <p:cNvPr id="188" name="Shape 188"/>
          <p:cNvSpPr/>
          <p:nvPr>
            <p:ph type="title"/>
          </p:nvPr>
        </p:nvSpPr>
        <p:spPr>
          <a:xfrm>
            <a:off x="952500" y="444500"/>
            <a:ext cx="7310984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EditText</a:t>
            </a:r>
          </a:p>
        </p:txBody>
      </p:sp>
      <p:pic>
        <p:nvPicPr>
          <p:cNvPr id="18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5050" y="2946181"/>
            <a:ext cx="8304171" cy="5944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2000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6306740" y="967739"/>
            <a:ext cx="4695082" cy="1112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相关细则</a:t>
            </a:r>
          </a:p>
        </p:txBody>
      </p:sp>
      <p:sp>
        <p:nvSpPr>
          <p:cNvPr id="193" name="Shape 193"/>
          <p:cNvSpPr/>
          <p:nvPr>
            <p:ph type="title"/>
          </p:nvPr>
        </p:nvSpPr>
        <p:spPr>
          <a:xfrm>
            <a:off x="952500" y="444500"/>
            <a:ext cx="7310984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EditText</a:t>
            </a:r>
          </a:p>
        </p:txBody>
      </p:sp>
      <p:pic>
        <p:nvPicPr>
          <p:cNvPr id="19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500" y="3335652"/>
            <a:ext cx="8438720" cy="453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2000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6306740" y="967739"/>
            <a:ext cx="4695082" cy="1112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相关细则</a:t>
            </a:r>
          </a:p>
        </p:txBody>
      </p:sp>
      <p:sp>
        <p:nvSpPr>
          <p:cNvPr id="198" name="Shape 198"/>
          <p:cNvSpPr/>
          <p:nvPr>
            <p:ph type="title"/>
          </p:nvPr>
        </p:nvSpPr>
        <p:spPr>
          <a:xfrm>
            <a:off x="952500" y="444500"/>
            <a:ext cx="7310984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EditText</a:t>
            </a:r>
          </a:p>
        </p:txBody>
      </p:sp>
      <p:pic>
        <p:nvPicPr>
          <p:cNvPr id="19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1400" y="2539075"/>
            <a:ext cx="8438720" cy="675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2000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6306740" y="967739"/>
            <a:ext cx="4695082" cy="1112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相关细则</a:t>
            </a:r>
          </a:p>
        </p:txBody>
      </p:sp>
      <p:sp>
        <p:nvSpPr>
          <p:cNvPr id="203" name="Shape 203"/>
          <p:cNvSpPr/>
          <p:nvPr>
            <p:ph type="title"/>
          </p:nvPr>
        </p:nvSpPr>
        <p:spPr>
          <a:xfrm>
            <a:off x="952500" y="444500"/>
            <a:ext cx="7310984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EditText</a:t>
            </a:r>
          </a:p>
        </p:txBody>
      </p:sp>
      <p:pic>
        <p:nvPicPr>
          <p:cNvPr id="20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593" y="2915495"/>
            <a:ext cx="7046798" cy="939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6350" y="4654550"/>
            <a:ext cx="5920135" cy="118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7924" y="6305550"/>
            <a:ext cx="5920135" cy="2006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EditText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研读 Google Material Design Spec 中的</a:t>
            </a:r>
            <a:endParaRPr sz="3600"/>
          </a:p>
        </p:txBody>
      </p:sp>
      <p:pic>
        <p:nvPicPr>
          <p:cNvPr id="210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9493250" y="346125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相关细则</a:t>
            </a:r>
          </a:p>
        </p:txBody>
      </p:sp>
    </p:spTree>
  </p:cSld>
  <p:clrMapOvr>
    <a:masterClrMapping/>
  </p:clrMapOvr>
  <p:transition spd="med" advClick="0" advTm="2000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EditText</a:t>
            </a:r>
          </a:p>
        </p:txBody>
      </p:sp>
      <p:sp>
        <p:nvSpPr>
          <p:cNvPr id="214" name="Shape 214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研读 Google Material Design Spec 中的</a:t>
            </a:r>
            <a:endParaRPr sz="3600"/>
          </a:p>
          <a:p>
            <a:pPr lvl="0">
              <a:defRPr sz="1800"/>
            </a:pPr>
            <a:r>
              <a:rPr sz="3600"/>
              <a:t>根据细则制定出 EditText 的功能和规格</a:t>
            </a:r>
            <a:endParaRPr sz="3600"/>
          </a:p>
        </p:txBody>
      </p:sp>
      <p:pic>
        <p:nvPicPr>
          <p:cNvPr id="215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9493250" y="346125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相关细则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研读 Google Material Design Spec 中的</a:t>
            </a:r>
            <a:endParaRPr sz="3600"/>
          </a:p>
          <a:p>
            <a:pPr lvl="0">
              <a:defRPr sz="1800"/>
            </a:pPr>
            <a:r>
              <a:rPr sz="3600"/>
              <a:t>根据细则制定出 EditText 的功能和规格</a:t>
            </a:r>
            <a:endParaRPr sz="3600"/>
          </a:p>
          <a:p>
            <a:pPr lvl="0">
              <a:defRPr sz="1800"/>
            </a:pPr>
            <a:r>
              <a:rPr sz="3600"/>
              <a:t>打造 </a:t>
            </a:r>
            <a:r>
              <a:rPr sz="3600">
                <a:solidFill>
                  <a:srgbClr val="000000">
                    <a:alpha val="0"/>
                  </a:srgbClr>
                </a:solidFill>
              </a:rPr>
              <a:t>Material</a:t>
            </a:r>
            <a:r>
              <a:rPr sz="3600"/>
              <a:t> Design 的 EditText</a:t>
            </a:r>
          </a:p>
        </p:txBody>
      </p:sp>
      <p:pic>
        <p:nvPicPr>
          <p:cNvPr id="219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9493250" y="346125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相关细则</a:t>
            </a:r>
          </a:p>
        </p:txBody>
      </p:sp>
      <p:sp>
        <p:nvSpPr>
          <p:cNvPr id="221" name="Shape 221"/>
          <p:cNvSpPr/>
          <p:nvPr/>
        </p:nvSpPr>
        <p:spPr>
          <a:xfrm>
            <a:off x="2431948" y="5607050"/>
            <a:ext cx="1740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Material</a:t>
            </a:r>
          </a:p>
        </p:txBody>
      </p:sp>
      <p:sp>
        <p:nvSpPr>
          <p:cNvPr id="222" name="Shape 222"/>
          <p:cNvSpPr/>
          <p:nvPr/>
        </p:nvSpPr>
        <p:spPr>
          <a:xfrm>
            <a:off x="4666742" y="863600"/>
            <a:ext cx="36713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EditText</a:t>
            </a:r>
          </a:p>
        </p:txBody>
      </p:sp>
    </p:spTree>
  </p:cSld>
  <p:clrMapOvr>
    <a:masterClrMapping/>
  </p:clrMapOvr>
  <p:transition spd="med" advClick="0" advTm="200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pic>
        <p:nvPicPr>
          <p:cNvPr id="46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860802" y="863600"/>
            <a:ext cx="372719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Material</a:t>
            </a:r>
          </a:p>
        </p:txBody>
      </p:sp>
      <p:sp>
        <p:nvSpPr>
          <p:cNvPr id="226" name="Shape 226"/>
          <p:cNvSpPr/>
          <p:nvPr/>
        </p:nvSpPr>
        <p:spPr>
          <a:xfrm>
            <a:off x="6470142" y="863600"/>
            <a:ext cx="36713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EditText</a:t>
            </a:r>
          </a:p>
        </p:txBody>
      </p:sp>
    </p:spTree>
  </p:cSld>
  <p:clrMapOvr>
    <a:masterClrMapping/>
  </p:clrMapOvr>
  <p:transition spd="med" advClick="0" advTm="0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1054100" y="2876550"/>
            <a:ext cx="8356737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 defTabSz="457200">
              <a:defRPr sz="1800"/>
            </a:pP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public class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MaterialEditText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extends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EditText {</a:t>
            </a: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sz="2200">
              <a:latin typeface="Menlo"/>
              <a:ea typeface="Menlo"/>
              <a:cs typeface="Menlo"/>
              <a:sym typeface="Menlo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727200" y="3517899"/>
            <a:ext cx="61893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>
                    <a:alpha val="19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19000"/>
                  </a:srgbClr>
                </a:solidFill>
              </a:rPr>
              <a:t>...</a:t>
            </a:r>
          </a:p>
        </p:txBody>
      </p:sp>
      <p:sp>
        <p:nvSpPr>
          <p:cNvPr id="231" name="Shape 231"/>
          <p:cNvSpPr/>
          <p:nvPr/>
        </p:nvSpPr>
        <p:spPr>
          <a:xfrm>
            <a:off x="1054100" y="4140199"/>
            <a:ext cx="28251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/>
            </a:pPr>
            <a:r>
              <a:rPr sz="2200"/>
              <a:t>}</a:t>
            </a:r>
          </a:p>
        </p:txBody>
      </p:sp>
      <p:sp>
        <p:nvSpPr>
          <p:cNvPr id="232" name="Shape 232"/>
          <p:cNvSpPr/>
          <p:nvPr/>
        </p:nvSpPr>
        <p:spPr>
          <a:xfrm>
            <a:off x="1727200" y="3517899"/>
            <a:ext cx="61893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>
                    <a:alpha val="19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19000"/>
                  </a:srgbClr>
                </a:solidFill>
              </a:rPr>
              <a:t>...</a:t>
            </a:r>
          </a:p>
        </p:txBody>
      </p:sp>
      <p:sp>
        <p:nvSpPr>
          <p:cNvPr id="233" name="Shape 233"/>
          <p:cNvSpPr/>
          <p:nvPr/>
        </p:nvSpPr>
        <p:spPr>
          <a:xfrm>
            <a:off x="2860802" y="863600"/>
            <a:ext cx="372719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Material</a:t>
            </a:r>
          </a:p>
        </p:txBody>
      </p:sp>
      <p:sp>
        <p:nvSpPr>
          <p:cNvPr id="234" name="Shape 234"/>
          <p:cNvSpPr/>
          <p:nvPr/>
        </p:nvSpPr>
        <p:spPr>
          <a:xfrm>
            <a:off x="6470142" y="863600"/>
            <a:ext cx="36713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EditText</a:t>
            </a:r>
          </a:p>
        </p:txBody>
      </p:sp>
    </p:spTree>
  </p:cSld>
  <p:clrMapOvr>
    <a:masterClrMapping/>
  </p:clrMapOvr>
  <p:transition spd="med" advClick="0" advTm="3000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1727200" y="3517899"/>
            <a:ext cx="61893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>
                    <a:alpha val="19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19000"/>
                  </a:srgbClr>
                </a:solidFill>
              </a:rPr>
              <a:t>...</a:t>
            </a:r>
          </a:p>
        </p:txBody>
      </p:sp>
      <p:sp>
        <p:nvSpPr>
          <p:cNvPr id="238" name="Shape 238"/>
          <p:cNvSpPr/>
          <p:nvPr/>
        </p:nvSpPr>
        <p:spPr>
          <a:xfrm>
            <a:off x="1054100" y="7950200"/>
            <a:ext cx="282513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15000"/>
                  </a:srgbClr>
                </a:solidFill>
              </a:rPr>
              <a:t>}</a:t>
            </a:r>
          </a:p>
        </p:txBody>
      </p:sp>
      <p:sp>
        <p:nvSpPr>
          <p:cNvPr id="239" name="Shape 239"/>
          <p:cNvSpPr/>
          <p:nvPr/>
        </p:nvSpPr>
        <p:spPr>
          <a:xfrm>
            <a:off x="1733550" y="4146550"/>
            <a:ext cx="10543506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public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MaterialEditText(Context context) {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 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super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(context);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  init(context,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null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public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MaterialEditText(Context context, AttributeSet attrs) {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 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super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(context, attrs);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  init(context, attrs);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}</a:t>
            </a:r>
          </a:p>
        </p:txBody>
      </p:sp>
      <p:sp>
        <p:nvSpPr>
          <p:cNvPr id="240" name="Shape 240"/>
          <p:cNvSpPr/>
          <p:nvPr/>
        </p:nvSpPr>
        <p:spPr>
          <a:xfrm>
            <a:off x="1625600" y="7162799"/>
            <a:ext cx="61893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>
                    <a:alpha val="19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19000"/>
                  </a:srgbClr>
                </a:solidFill>
              </a:rPr>
              <a:t>...</a:t>
            </a:r>
          </a:p>
        </p:txBody>
      </p:sp>
      <p:sp>
        <p:nvSpPr>
          <p:cNvPr id="241" name="Shape 241"/>
          <p:cNvSpPr/>
          <p:nvPr/>
        </p:nvSpPr>
        <p:spPr>
          <a:xfrm>
            <a:off x="1054100" y="2876550"/>
            <a:ext cx="8357878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 sz="1800"/>
            </a:pPr>
            <a:r>
              <a:rPr b="1"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public class </a:t>
            </a:r>
            <a:r>
              <a:rPr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MaterialEditText </a:t>
            </a:r>
            <a:r>
              <a:rPr b="1"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extends </a:t>
            </a:r>
            <a:r>
              <a:rPr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EditText {</a:t>
            </a:r>
            <a:endParaRPr sz="2200">
              <a:solidFill>
                <a:srgbClr val="000000">
                  <a:alpha val="15000"/>
                </a:srgbClr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sz="2200">
              <a:solidFill>
                <a:srgbClr val="000000">
                  <a:alpha val="15000"/>
                </a:srgbClr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sz="2200">
              <a:solidFill>
                <a:srgbClr val="000000">
                  <a:alpha val="15000"/>
                </a:srgbClr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sz="2200">
              <a:solidFill>
                <a:srgbClr val="000000">
                  <a:alpha val="15000"/>
                </a:srgbClr>
              </a:solidFill>
              <a:latin typeface="Menlo"/>
              <a:ea typeface="Menlo"/>
              <a:cs typeface="Menlo"/>
              <a:sym typeface="Menlo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60802" y="863600"/>
            <a:ext cx="372719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Material</a:t>
            </a:r>
          </a:p>
        </p:txBody>
      </p:sp>
      <p:sp>
        <p:nvSpPr>
          <p:cNvPr id="243" name="Shape 243"/>
          <p:cNvSpPr/>
          <p:nvPr/>
        </p:nvSpPr>
        <p:spPr>
          <a:xfrm>
            <a:off x="6470142" y="863600"/>
            <a:ext cx="36713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EditText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1727200" y="3517899"/>
            <a:ext cx="61893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>
                    <a:alpha val="19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19000"/>
                  </a:srgbClr>
                </a:solidFill>
              </a:rPr>
              <a:t>...</a:t>
            </a:r>
          </a:p>
        </p:txBody>
      </p:sp>
      <p:sp>
        <p:nvSpPr>
          <p:cNvPr id="247" name="Shape 247"/>
          <p:cNvSpPr/>
          <p:nvPr/>
        </p:nvSpPr>
        <p:spPr>
          <a:xfrm>
            <a:off x="1054100" y="7950200"/>
            <a:ext cx="282513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15000"/>
                  </a:srgbClr>
                </a:solidFill>
              </a:rPr>
              <a:t>}</a:t>
            </a:r>
          </a:p>
        </p:txBody>
      </p:sp>
      <p:sp>
        <p:nvSpPr>
          <p:cNvPr id="248" name="Shape 248"/>
          <p:cNvSpPr/>
          <p:nvPr/>
        </p:nvSpPr>
        <p:spPr>
          <a:xfrm>
            <a:off x="1733550" y="4146550"/>
            <a:ext cx="10543506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public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MaterialEditText(Context context) {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 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super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(context);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  init(context,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null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public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MaterialEditText(Context context, AttributeSet attrs) {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 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super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(context, attrs);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  init(context, attrs);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}</a:t>
            </a:r>
          </a:p>
        </p:txBody>
      </p:sp>
      <p:sp>
        <p:nvSpPr>
          <p:cNvPr id="249" name="Shape 249"/>
          <p:cNvSpPr/>
          <p:nvPr/>
        </p:nvSpPr>
        <p:spPr>
          <a:xfrm>
            <a:off x="1625600" y="7162799"/>
            <a:ext cx="61893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solidFill>
                  <a:srgbClr val="000000">
                    <a:alpha val="19000"/>
                  </a:srgbClr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000000">
                    <a:alpha val="19000"/>
                  </a:srgbClr>
                </a:solidFill>
              </a:rPr>
              <a:t>...</a:t>
            </a:r>
          </a:p>
        </p:txBody>
      </p:sp>
      <p:sp>
        <p:nvSpPr>
          <p:cNvPr id="250" name="Shape 250"/>
          <p:cNvSpPr/>
          <p:nvPr/>
        </p:nvSpPr>
        <p:spPr>
          <a:xfrm>
            <a:off x="1054100" y="2876550"/>
            <a:ext cx="8357878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 sz="1800"/>
            </a:pPr>
            <a:r>
              <a:rPr b="1"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public class </a:t>
            </a:r>
            <a:r>
              <a:rPr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MaterialEditText </a:t>
            </a:r>
            <a:r>
              <a:rPr b="1"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extends </a:t>
            </a:r>
            <a:r>
              <a:rPr sz="2200">
                <a:solidFill>
                  <a:srgbClr val="000000">
                    <a:alpha val="15000"/>
                  </a:srgbClr>
                </a:solidFill>
                <a:latin typeface="Menlo"/>
                <a:ea typeface="Menlo"/>
                <a:cs typeface="Menlo"/>
                <a:sym typeface="Menlo"/>
              </a:rPr>
              <a:t>EditText {</a:t>
            </a:r>
            <a:endParaRPr sz="2200">
              <a:solidFill>
                <a:srgbClr val="000000">
                  <a:alpha val="15000"/>
                </a:srgbClr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sz="2200">
              <a:solidFill>
                <a:srgbClr val="000000">
                  <a:alpha val="15000"/>
                </a:srgbClr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sz="2200">
              <a:solidFill>
                <a:srgbClr val="000000">
                  <a:alpha val="15000"/>
                </a:srgbClr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sz="2200">
              <a:solidFill>
                <a:srgbClr val="000000">
                  <a:alpha val="15000"/>
                </a:srgbClr>
              </a:solidFill>
              <a:latin typeface="Menlo"/>
              <a:ea typeface="Menlo"/>
              <a:cs typeface="Menlo"/>
              <a:sym typeface="Menlo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2860802" y="863600"/>
            <a:ext cx="372719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Material</a:t>
            </a:r>
          </a:p>
        </p:txBody>
      </p:sp>
      <p:sp>
        <p:nvSpPr>
          <p:cNvPr id="252" name="Shape 252"/>
          <p:cNvSpPr/>
          <p:nvPr/>
        </p:nvSpPr>
        <p:spPr>
          <a:xfrm>
            <a:off x="6470142" y="863600"/>
            <a:ext cx="36713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EditText</a:t>
            </a:r>
          </a:p>
        </p:txBody>
      </p:sp>
      <p:sp>
        <p:nvSpPr>
          <p:cNvPr id="253" name="Shape 253"/>
          <p:cNvSpPr/>
          <p:nvPr/>
        </p:nvSpPr>
        <p:spPr>
          <a:xfrm>
            <a:off x="10077450" y="14356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433FF"/>
                </a:solidFill>
              </a:rPr>
              <a:t>（开源）</a:t>
            </a: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研读 Google Material Design Spec 中的</a:t>
            </a:r>
            <a:endParaRPr sz="3600"/>
          </a:p>
          <a:p>
            <a:pPr lvl="0">
              <a:defRPr sz="1800"/>
            </a:pPr>
            <a:r>
              <a:rPr sz="3600"/>
              <a:t>根据细则制定出 EditText 的功能和规格</a:t>
            </a:r>
            <a:endParaRPr sz="3600"/>
          </a:p>
          <a:p>
            <a:pPr lvl="0">
              <a:defRPr sz="1800"/>
            </a:pPr>
            <a:r>
              <a:rPr sz="3600"/>
              <a:t>打造 </a:t>
            </a:r>
            <a:r>
              <a:rPr sz="3600">
                <a:solidFill>
                  <a:srgbClr val="000000">
                    <a:alpha val="0"/>
                  </a:srgbClr>
                </a:solidFill>
              </a:rPr>
              <a:t>Material</a:t>
            </a:r>
            <a:r>
              <a:rPr sz="3600"/>
              <a:t> Design 的 EditText</a:t>
            </a:r>
          </a:p>
        </p:txBody>
      </p:sp>
      <p:pic>
        <p:nvPicPr>
          <p:cNvPr id="256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9493250" y="346125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相关细则</a:t>
            </a:r>
          </a:p>
        </p:txBody>
      </p:sp>
      <p:sp>
        <p:nvSpPr>
          <p:cNvPr id="258" name="Shape 258"/>
          <p:cNvSpPr/>
          <p:nvPr/>
        </p:nvSpPr>
        <p:spPr>
          <a:xfrm>
            <a:off x="4666742" y="863600"/>
            <a:ext cx="36713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EditText</a:t>
            </a:r>
          </a:p>
        </p:txBody>
      </p:sp>
      <p:sp>
        <p:nvSpPr>
          <p:cNvPr id="259" name="Shape 259"/>
          <p:cNvSpPr/>
          <p:nvPr/>
        </p:nvSpPr>
        <p:spPr>
          <a:xfrm>
            <a:off x="2431948" y="5600700"/>
            <a:ext cx="1740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Material</a:t>
            </a:r>
          </a:p>
        </p:txBody>
      </p:sp>
    </p:spTree>
  </p:cSld>
  <p:clrMapOvr>
    <a:masterClrMapping/>
  </p:clrMapOvr>
  <p:transition spd="med" advClick="0" advTm="2000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研读 Google Material Design Spec 中的</a:t>
            </a:r>
            <a:endParaRPr sz="3600"/>
          </a:p>
          <a:p>
            <a:pPr lvl="0">
              <a:defRPr sz="1800"/>
            </a:pPr>
            <a:r>
              <a:rPr sz="3600"/>
              <a:t>根据细则制定出 EditText 的功能和规格</a:t>
            </a:r>
            <a:endParaRPr sz="3600"/>
          </a:p>
          <a:p>
            <a:pPr lvl="0">
              <a:defRPr sz="1800"/>
            </a:pPr>
            <a:r>
              <a:rPr sz="3600"/>
              <a:t>打造 </a:t>
            </a:r>
            <a:r>
              <a:rPr sz="3600">
                <a:solidFill>
                  <a:srgbClr val="000000">
                    <a:alpha val="0"/>
                  </a:srgbClr>
                </a:solidFill>
              </a:rPr>
              <a:t>Material</a:t>
            </a:r>
            <a:r>
              <a:rPr sz="3600"/>
              <a:t> Design 的 EditText</a:t>
            </a:r>
            <a:endParaRPr sz="3600"/>
          </a:p>
          <a:p>
            <a:pPr lvl="0">
              <a:defRPr sz="1800"/>
            </a:pPr>
            <a:r>
              <a:rPr sz="3600"/>
              <a:t>进一步打造 Flipboard 的</a:t>
            </a:r>
          </a:p>
        </p:txBody>
      </p:sp>
      <p:pic>
        <p:nvPicPr>
          <p:cNvPr id="262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/>
        </p:nvSpPr>
        <p:spPr>
          <a:xfrm>
            <a:off x="9493250" y="346125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相关细则</a:t>
            </a:r>
          </a:p>
        </p:txBody>
      </p:sp>
      <p:sp>
        <p:nvSpPr>
          <p:cNvPr id="264" name="Shape 264"/>
          <p:cNvSpPr/>
          <p:nvPr/>
        </p:nvSpPr>
        <p:spPr>
          <a:xfrm>
            <a:off x="4666742" y="863600"/>
            <a:ext cx="36713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EditText</a:t>
            </a:r>
          </a:p>
        </p:txBody>
      </p:sp>
      <p:sp>
        <p:nvSpPr>
          <p:cNvPr id="265" name="Shape 265"/>
          <p:cNvSpPr/>
          <p:nvPr/>
        </p:nvSpPr>
        <p:spPr>
          <a:xfrm>
            <a:off x="6330670" y="6699250"/>
            <a:ext cx="27564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专用 EditText</a:t>
            </a:r>
          </a:p>
        </p:txBody>
      </p:sp>
      <p:sp>
        <p:nvSpPr>
          <p:cNvPr id="266" name="Shape 266"/>
          <p:cNvSpPr/>
          <p:nvPr/>
        </p:nvSpPr>
        <p:spPr>
          <a:xfrm>
            <a:off x="2431948" y="5600700"/>
            <a:ext cx="1740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Material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3509517" y="863600"/>
            <a:ext cx="5985765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专用 EditText</a:t>
            </a:r>
          </a:p>
        </p:txBody>
      </p:sp>
    </p:spTree>
  </p:cSld>
  <p:clrMapOvr>
    <a:masterClrMapping/>
  </p:clrMapOvr>
  <p:transition spd="med" advClick="0" advTm="0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3509517" y="863600"/>
            <a:ext cx="5985765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专用 EditText</a:t>
            </a:r>
          </a:p>
        </p:txBody>
      </p:sp>
      <p:sp>
        <p:nvSpPr>
          <p:cNvPr id="273" name="Shape 273"/>
          <p:cNvSpPr/>
          <p:nvPr/>
        </p:nvSpPr>
        <p:spPr>
          <a:xfrm>
            <a:off x="1022300" y="3429000"/>
            <a:ext cx="8693163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 defTabSz="457200">
              <a:defRPr sz="1800"/>
            </a:pP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public class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FLEditText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extends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MaterialEditText {</a:t>
            </a: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r>
              <a:rPr sz="2200">
                <a:latin typeface="Menlo"/>
                <a:ea typeface="Menlo"/>
                <a:cs typeface="Menlo"/>
                <a:sym typeface="Menlo"/>
              </a:rPr>
              <a:t>    </a:t>
            </a: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r>
              <a:rPr sz="2200">
                <a:latin typeface="Menlo"/>
                <a:ea typeface="Menlo"/>
                <a:cs typeface="Menlo"/>
                <a:sym typeface="Menlo"/>
              </a:rPr>
              <a:t>    ...</a:t>
            </a: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endParaRPr sz="2200">
              <a:latin typeface="Menlo"/>
              <a:ea typeface="Menlo"/>
              <a:cs typeface="Menlo"/>
              <a:sym typeface="Menlo"/>
            </a:endParaRPr>
          </a:p>
          <a:p>
            <a:pPr lvl="0" algn="l" defTabSz="457200">
              <a:defRPr sz="1800"/>
            </a:pPr>
            <a:r>
              <a:rPr sz="2200">
                <a:latin typeface="Menlo"/>
                <a:ea typeface="Menlo"/>
                <a:cs typeface="Menlo"/>
                <a:sym typeface="Menlo"/>
              </a:rPr>
              <a:t>}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研读 Google Material Design Spec 中的</a:t>
            </a:r>
            <a:endParaRPr sz="3600"/>
          </a:p>
          <a:p>
            <a:pPr lvl="0">
              <a:defRPr sz="1800"/>
            </a:pPr>
            <a:r>
              <a:rPr sz="3600"/>
              <a:t>根据细则制定出 EditText 的功能和规格</a:t>
            </a:r>
            <a:endParaRPr sz="3600"/>
          </a:p>
          <a:p>
            <a:pPr lvl="0">
              <a:defRPr sz="1800"/>
            </a:pPr>
            <a:r>
              <a:rPr sz="3600"/>
              <a:t>打造 Material Design 的 EditText</a:t>
            </a:r>
            <a:endParaRPr sz="3600"/>
          </a:p>
          <a:p>
            <a:pPr lvl="0">
              <a:defRPr sz="1800"/>
            </a:pPr>
            <a:r>
              <a:rPr sz="3600"/>
              <a:t>进一步打造 Flipboard 的</a:t>
            </a:r>
          </a:p>
        </p:txBody>
      </p:sp>
      <p:pic>
        <p:nvPicPr>
          <p:cNvPr id="276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9493250" y="346125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相关细则</a:t>
            </a:r>
          </a:p>
        </p:txBody>
      </p:sp>
      <p:sp>
        <p:nvSpPr>
          <p:cNvPr id="278" name="Shape 278"/>
          <p:cNvSpPr/>
          <p:nvPr/>
        </p:nvSpPr>
        <p:spPr>
          <a:xfrm>
            <a:off x="4666742" y="863600"/>
            <a:ext cx="36713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EditText</a:t>
            </a:r>
          </a:p>
        </p:txBody>
      </p:sp>
      <p:sp>
        <p:nvSpPr>
          <p:cNvPr id="279" name="Shape 279"/>
          <p:cNvSpPr/>
          <p:nvPr/>
        </p:nvSpPr>
        <p:spPr>
          <a:xfrm>
            <a:off x="6330670" y="6699250"/>
            <a:ext cx="27564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专用 EditText</a:t>
            </a:r>
          </a:p>
        </p:txBody>
      </p:sp>
    </p:spTree>
  </p:cSld>
  <p:clrMapOvr>
    <a:masterClrMapping/>
  </p:clrMapOvr>
  <p:transition spd="med" advClick="0" advTm="2000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研读 Google Material Design Spec 中的</a:t>
            </a:r>
            <a:endParaRPr sz="3600"/>
          </a:p>
          <a:p>
            <a:pPr lvl="0">
              <a:defRPr sz="1800"/>
            </a:pPr>
            <a:r>
              <a:rPr sz="3600"/>
              <a:t>根据细则制定出 EditText 的功能和规格</a:t>
            </a:r>
            <a:endParaRPr sz="3600"/>
          </a:p>
          <a:p>
            <a:pPr lvl="0">
              <a:defRPr sz="1800"/>
            </a:pPr>
            <a:r>
              <a:rPr sz="3600"/>
              <a:t>打造 Material Design 的 EditText</a:t>
            </a:r>
            <a:endParaRPr sz="3600"/>
          </a:p>
          <a:p>
            <a:pPr lvl="0">
              <a:defRPr sz="1800"/>
            </a:pPr>
            <a:r>
              <a:rPr sz="3600"/>
              <a:t>进一步打造 Flipboard 的</a:t>
            </a:r>
            <a:endParaRPr sz="3600"/>
          </a:p>
          <a:p>
            <a:pPr lvl="0">
              <a:defRPr sz="1800"/>
            </a:pPr>
            <a:r>
              <a:rPr sz="3600"/>
              <a:t>集成</a:t>
            </a:r>
          </a:p>
        </p:txBody>
      </p:sp>
      <p:pic>
        <p:nvPicPr>
          <p:cNvPr id="282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9493250" y="346125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相关细则</a:t>
            </a:r>
          </a:p>
        </p:txBody>
      </p:sp>
      <p:sp>
        <p:nvSpPr>
          <p:cNvPr id="284" name="Shape 284"/>
          <p:cNvSpPr/>
          <p:nvPr/>
        </p:nvSpPr>
        <p:spPr>
          <a:xfrm>
            <a:off x="4666742" y="863600"/>
            <a:ext cx="367131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EditText</a:t>
            </a:r>
          </a:p>
        </p:txBody>
      </p:sp>
      <p:sp>
        <p:nvSpPr>
          <p:cNvPr id="285" name="Shape 285"/>
          <p:cNvSpPr/>
          <p:nvPr/>
        </p:nvSpPr>
        <p:spPr>
          <a:xfrm>
            <a:off x="6330670" y="6699250"/>
            <a:ext cx="27564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专用 EditText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API 已提供支持</a:t>
            </a:r>
            <a:br>
              <a:rPr sz="3600"/>
            </a:br>
          </a:p>
        </p:txBody>
      </p:sp>
      <p:pic>
        <p:nvPicPr>
          <p:cNvPr id="50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0"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288" name="Shape 288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API 已提供支持</a:t>
            </a:r>
            <a:br>
              <a:rPr sz="3600"/>
            </a:br>
            <a:endParaRPr sz="2600"/>
          </a:p>
          <a:p>
            <a:pPr lvl="0">
              <a:defRPr sz="1800"/>
            </a:pPr>
            <a:r>
              <a:rPr sz="3600"/>
              <a:t>API 只提供开放性支持</a:t>
            </a:r>
            <a:br>
              <a:rPr sz="3600"/>
            </a:br>
            <a:endParaRPr sz="2600"/>
          </a:p>
          <a:p>
            <a:pPr lvl="0">
              <a:defRPr sz="1800"/>
            </a:pPr>
            <a:r>
              <a:rPr sz="3600"/>
              <a:t>API 未提供支持</a:t>
            </a:r>
            <a:br>
              <a:rPr sz="3600"/>
            </a:br>
          </a:p>
        </p:txBody>
      </p:sp>
      <p:pic>
        <p:nvPicPr>
          <p:cNvPr id="289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292" name="Shape 292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API 已提供支持</a:t>
            </a:r>
            <a:br>
              <a:rPr sz="3600"/>
            </a:br>
            <a:r>
              <a:rPr sz="2600">
                <a:solidFill>
                  <a:srgbClr val="FF2600"/>
                </a:solidFill>
              </a:rPr>
              <a:t>直接使用 API</a:t>
            </a:r>
            <a:endParaRPr sz="2600"/>
          </a:p>
          <a:p>
            <a:pPr lvl="0">
              <a:defRPr sz="1800"/>
            </a:pPr>
            <a:r>
              <a:rPr sz="3600"/>
              <a:t>API 只提供开放性支持</a:t>
            </a:r>
            <a:br>
              <a:rPr sz="3600"/>
            </a:br>
            <a:r>
              <a:rPr sz="2600">
                <a:solidFill>
                  <a:srgbClr val="FF2600"/>
                </a:solidFill>
              </a:rPr>
              <a:t>利用 API 进行简单封装</a:t>
            </a:r>
            <a:endParaRPr sz="2600"/>
          </a:p>
          <a:p>
            <a:pPr lvl="0">
              <a:defRPr sz="1800"/>
            </a:pPr>
            <a:r>
              <a:rPr sz="3600"/>
              <a:t>API 未提供支持</a:t>
            </a:r>
            <a:br>
              <a:rPr sz="3600"/>
            </a:br>
            <a:r>
              <a:rPr sz="2600">
                <a:solidFill>
                  <a:srgbClr val="FF2600"/>
                </a:solidFill>
              </a:rPr>
              <a:t>通过 Google 官方设计规范创建 Material Design 控件后，进行封装</a:t>
            </a:r>
          </a:p>
        </p:txBody>
      </p:sp>
      <p:pic>
        <p:nvPicPr>
          <p:cNvPr id="293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问题？</a:t>
            </a:r>
          </a:p>
        </p:txBody>
      </p:sp>
      <p:pic>
        <p:nvPicPr>
          <p:cNvPr id="296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API 已提供支持</a:t>
            </a:r>
            <a:br>
              <a:rPr sz="3600"/>
            </a:br>
            <a:r>
              <a:rPr sz="2600"/>
              <a:t>ActionBar 、 </a:t>
            </a:r>
            <a:r>
              <a:rPr sz="2600">
                <a:solidFill>
                  <a:srgbClr val="000000">
                    <a:alpha val="0"/>
                  </a:srgbClr>
                </a:solidFill>
              </a:rPr>
              <a:t>Ripple Effect</a:t>
            </a:r>
            <a:r>
              <a:rPr sz="2600"/>
              <a:t> 、 Activity Transition 等</a:t>
            </a:r>
          </a:p>
        </p:txBody>
      </p:sp>
      <p:pic>
        <p:nvPicPr>
          <p:cNvPr id="54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3365500" y="3975100"/>
            <a:ext cx="199842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Ripple Effect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API 已提供支持</a:t>
            </a:r>
            <a:br>
              <a:rPr sz="3600"/>
            </a:br>
            <a:r>
              <a:rPr sz="2600"/>
              <a:t>ActionBar 、 </a:t>
            </a:r>
            <a:r>
              <a:rPr sz="2600">
                <a:solidFill>
                  <a:srgbClr val="000000">
                    <a:alpha val="0"/>
                  </a:srgbClr>
                </a:solidFill>
              </a:rPr>
              <a:t>Ripple Effect</a:t>
            </a:r>
            <a:r>
              <a:rPr sz="2600"/>
              <a:t> 、 Activity Transition 等</a:t>
            </a:r>
            <a:endParaRPr sz="2600"/>
          </a:p>
          <a:p>
            <a:pPr lvl="0">
              <a:defRPr sz="1800"/>
            </a:pPr>
            <a:r>
              <a:rPr sz="3600"/>
              <a:t>API 只提供开放性支持</a:t>
            </a:r>
            <a:br>
              <a:rPr sz="3600"/>
            </a:br>
          </a:p>
        </p:txBody>
      </p:sp>
      <p:pic>
        <p:nvPicPr>
          <p:cNvPr id="59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3365500" y="3975100"/>
            <a:ext cx="199842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Ripple Effect</a:t>
            </a:r>
          </a:p>
        </p:txBody>
      </p:sp>
    </p:spTree>
  </p:cSld>
  <p:clrMapOvr>
    <a:masterClrMapping/>
  </p:clrMapOvr>
  <p:transition spd="med" advClick="0" advTm="0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API 已提供支持</a:t>
            </a:r>
            <a:br>
              <a:rPr sz="3600"/>
            </a:br>
            <a:r>
              <a:rPr sz="2600"/>
              <a:t>ActionBar 、 </a:t>
            </a:r>
            <a:r>
              <a:rPr sz="2600">
                <a:solidFill>
                  <a:srgbClr val="000000">
                    <a:alpha val="0"/>
                  </a:srgbClr>
                </a:solidFill>
              </a:rPr>
              <a:t>Ripple Effect</a:t>
            </a:r>
            <a:r>
              <a:rPr sz="2600"/>
              <a:t> 、 Activity Transition 等</a:t>
            </a:r>
            <a:endParaRPr sz="2600"/>
          </a:p>
          <a:p>
            <a:pPr lvl="0">
              <a:defRPr sz="1800"/>
            </a:pPr>
            <a:r>
              <a:rPr sz="3600"/>
              <a:t>API 只提供开放性支持</a:t>
            </a:r>
            <a:br>
              <a:rPr sz="3600"/>
            </a:br>
            <a:r>
              <a:rPr sz="2600"/>
              <a:t>Toolbar 、 Navigation Drawer 等</a:t>
            </a:r>
            <a:br>
              <a:rPr sz="2600"/>
            </a:br>
            <a:br>
              <a:rPr sz="3600"/>
            </a:br>
          </a:p>
        </p:txBody>
      </p:sp>
      <p:pic>
        <p:nvPicPr>
          <p:cNvPr id="64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3365500" y="3975100"/>
            <a:ext cx="199842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Ripple Effect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分类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952500" y="3418085"/>
            <a:ext cx="11099800" cy="5471915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API 已提供支持</a:t>
            </a:r>
            <a:br>
              <a:rPr sz="3600"/>
            </a:br>
            <a:r>
              <a:rPr sz="2600"/>
              <a:t>ActionBar 、 </a:t>
            </a:r>
            <a:r>
              <a:rPr sz="2600">
                <a:solidFill>
                  <a:srgbClr val="000000">
                    <a:alpha val="0"/>
                  </a:srgbClr>
                </a:solidFill>
              </a:rPr>
              <a:t>Ripple Effect</a:t>
            </a:r>
            <a:r>
              <a:rPr sz="2600"/>
              <a:t> 、 Activity Transition 等</a:t>
            </a:r>
            <a:endParaRPr sz="2600"/>
          </a:p>
          <a:p>
            <a:pPr lvl="0">
              <a:defRPr sz="1800"/>
            </a:pPr>
            <a:r>
              <a:rPr sz="3600"/>
              <a:t>API 只提供开放性支持</a:t>
            </a:r>
            <a:br>
              <a:rPr sz="3600"/>
            </a:br>
            <a:r>
              <a:rPr sz="2600"/>
              <a:t>Toolbar 、 Navigation Drawer 等</a:t>
            </a:r>
            <a:endParaRPr sz="2600"/>
          </a:p>
          <a:p>
            <a:pPr lvl="0">
              <a:defRPr sz="1800"/>
            </a:pPr>
            <a:r>
              <a:rPr sz="3600"/>
              <a:t>API 未提供支持</a:t>
            </a:r>
            <a:br>
              <a:rPr sz="3600"/>
            </a:br>
          </a:p>
        </p:txBody>
      </p:sp>
      <p:pic>
        <p:nvPicPr>
          <p:cNvPr id="69" name="fl_app_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234" y="931986"/>
            <a:ext cx="1184028" cy="1184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3365500" y="3975100"/>
            <a:ext cx="199842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600"/>
            </a:lvl1pPr>
          </a:lstStyle>
          <a:p>
            <a:pPr lvl="0">
              <a:defRPr sz="1800"/>
            </a:pPr>
            <a:r>
              <a:rPr sz="2600"/>
              <a:t>Ripple Effect</a:t>
            </a:r>
          </a:p>
        </p:txBody>
      </p:sp>
    </p:spTree>
  </p:cSld>
  <p:clrMapOvr>
    <a:masterClrMapping/>
  </p:clrMapOvr>
  <p:transition spd="med" advClick="0" advTm="0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